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353"/>
            <a:ext cx="12192000" cy="3169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3339" y="1029990"/>
            <a:ext cx="8574622" cy="2616199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b="1" dirty="0">
                <a:solidFill>
                  <a:schemeClr val="accent1"/>
                </a:solidFill>
              </a:rPr>
              <a:t>Saturn-PLC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8534" y="4199467"/>
            <a:ext cx="7760756" cy="2313825"/>
          </a:xfrm>
        </p:spPr>
        <p:txBody>
          <a:bodyPr>
            <a:normAutofit fontScale="77500" lnSpcReduction="20000"/>
          </a:bodyPr>
          <a:lstStyle/>
          <a:p>
            <a:r>
              <a:rPr lang="ru-RU" sz="3300" b="1" dirty="0">
                <a:solidFill>
                  <a:srgbClr val="C00000"/>
                </a:solidFill>
              </a:rPr>
              <a:t>Универсальный программируемый контроллер для автоматизации и диспетчеризации</a:t>
            </a:r>
          </a:p>
          <a:p>
            <a:endParaRPr lang="ru-R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b="1" dirty="0"/>
              <a:t>«Электронный регулятор температуры»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b="1" dirty="0"/>
              <a:t>«Насосная станция»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b="1" dirty="0"/>
              <a:t>«Универсальный, свободно-программируемый контроллер»</a:t>
            </a:r>
          </a:p>
          <a:p>
            <a:endParaRPr lang="ru-RU" b="1" cap="all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74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Преимущества контроллера </a:t>
            </a:r>
            <a:r>
              <a:rPr lang="en-US" b="1" dirty="0">
                <a:solidFill>
                  <a:schemeClr val="accent1"/>
                </a:solidFill>
              </a:rPr>
              <a:t>Saturn-PLC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2176" y="2438399"/>
            <a:ext cx="10018713" cy="3124201"/>
          </a:xfrm>
        </p:spPr>
        <p:txBody>
          <a:bodyPr>
            <a:normAutofit/>
          </a:bodyPr>
          <a:lstStyle/>
          <a:p>
            <a:r>
              <a:rPr lang="ru-RU" b="1" cap="all" dirty="0"/>
              <a:t>ИСПОЛЬЗОВАНИЕ ОРИГИНАЛЬНЫХ АЛГОРИТМОВ УПРАВЛЕНИЯ</a:t>
            </a:r>
          </a:p>
          <a:p>
            <a:pPr marL="0" indent="0">
              <a:buNone/>
            </a:pPr>
            <a:r>
              <a:rPr lang="ru-RU" sz="1800" dirty="0"/>
              <a:t>Использование оригинальных алгоритмов регулирования позволило достичь высокой точности поддержания температуры, отсутствия колебаний при смене режимов и добиться уменьшения расходов на теплоснабжение и ремонт оборудования тепловых узлов. Встроенный календарь выходных и праздничных дней позволит гибко изменять температуру и добиться экономии тепловой энергии и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20417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Редактор схем </a:t>
            </a:r>
            <a:r>
              <a:rPr lang="en-US" b="1" dirty="0">
                <a:solidFill>
                  <a:schemeClr val="accent1"/>
                </a:solidFill>
              </a:rPr>
              <a:t>FBD2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для </a:t>
            </a:r>
            <a:r>
              <a:rPr lang="en-US" b="1" dirty="0">
                <a:solidFill>
                  <a:schemeClr val="accent1"/>
                </a:solidFill>
              </a:rPr>
              <a:t>Saturn-PLC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1733" y="2133600"/>
            <a:ext cx="6101290" cy="436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Интегрированная среда разработки «Редактор схем FBD2» является инструментом разработки прикладных программ с использованием языка функциональных диаграмм FBD и предназначена для написания, отладки и записи программ пользователя во внутреннюю память контроллера </a:t>
            </a:r>
            <a:r>
              <a:rPr lang="en-US" sz="1800" dirty="0"/>
              <a:t>Saturn-PLC</a:t>
            </a:r>
            <a:r>
              <a:rPr lang="ru-RU" sz="1800" dirty="0"/>
              <a:t>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Библиотека предназначена для выполнения программ на языке функциональных диаграмм (FBD) для программируемых логических контроллеров (ПЛК). FBD - один из языков программирования, описанных в международном стандарте IEC 61131-3. Данная реализация не полностью совместима с указанным стандартом, однако большинство его требований реализовано. 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80081"/>
              </p:ext>
            </p:extLst>
          </p:nvPr>
        </p:nvGraphicFramePr>
        <p:xfrm>
          <a:off x="1484311" y="2709331"/>
          <a:ext cx="3770835" cy="287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7895880" imgH="6010200" progId="CorelPHOTOPAINT.Image.20">
                  <p:embed/>
                </p:oleObj>
              </mc:Choice>
              <mc:Fallback>
                <p:oleObj name="PHOTO-PAINT" r:id="rId2" imgW="7895880" imgH="6010200" progId="CorelPHOTOPAINT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4311" y="2709331"/>
                        <a:ext cx="3770835" cy="2870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56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91440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chemeClr val="accent1"/>
                </a:solidFill>
              </a:rPr>
              <a:t>Контакты</a:t>
            </a: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Яловенко Николай Павлович, Директор</a:t>
            </a:r>
          </a:p>
          <a:p>
            <a:r>
              <a:rPr lang="ru-RU" dirty="0"/>
              <a:t>+7-903-136-46-17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 err="1"/>
              <a:t>yalovenko</a:t>
            </a:r>
            <a:r>
              <a:rPr lang="ru-RU" dirty="0"/>
              <a:t>@mnppsaturn.ru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ООО «МНПП Сатурн»</a:t>
            </a:r>
          </a:p>
          <a:p>
            <a:r>
              <a:rPr lang="ru-RU" dirty="0"/>
              <a:t>Адрес: 107023, Москва, ул. Малая Семеновская д.9 с.9 </a:t>
            </a:r>
          </a:p>
          <a:p>
            <a:r>
              <a:rPr lang="ru-RU" dirty="0"/>
              <a:t>Телефон / факс: (499)271-73-01, (499)271-73-02, (499)271-73-03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info@mnppsaturn.ru</a:t>
            </a:r>
          </a:p>
        </p:txBody>
      </p:sp>
    </p:spTree>
    <p:extLst>
      <p:ext uri="{BB962C8B-B14F-4D97-AF65-F5344CB8AC3E}">
        <p14:creationId xmlns:p14="http://schemas.microsoft.com/office/powerpoint/2010/main" val="394698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>
          <a:xfrm>
            <a:off x="2013588" y="91660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ru-RU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 компании</a:t>
            </a: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1814352" y="2549347"/>
            <a:ext cx="9781564" cy="379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«МНПП Сатурн» динамично развивающаяся Российская компания – разработчик микропроцессорных контроллеров и программного обеспечения для систем автоматизации и диспетчеризации, обладающая уникальными современными технологиями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История компании </a:t>
            </a:r>
            <a:r>
              <a:rPr lang="ru-RU"/>
              <a:t>насчитывает </a:t>
            </a:r>
            <a:r>
              <a:rPr lang="en-US"/>
              <a:t>30</a:t>
            </a:r>
            <a:r>
              <a:rPr lang="ru-RU"/>
              <a:t> </a:t>
            </a:r>
            <a:r>
              <a:rPr lang="ru-RU" dirty="0"/>
              <a:t>лет. За это время разработчики предприятия создали и внедрили сотни систем управления жизнеобеспечением объектов городского хозяйства в различных городах России: комплексной безопасности подземных инженерных коммуникаций, автоматизации энергетических объектов, систем наружного освещения, автоматизации водозаборов, трубопроводных систем, диспетчеризации лифтов, коммерческого учета тепла, воды, газа, электроэнергии</a:t>
            </a:r>
          </a:p>
        </p:txBody>
      </p:sp>
    </p:spTree>
    <p:extLst>
      <p:ext uri="{BB962C8B-B14F-4D97-AF65-F5344CB8AC3E}">
        <p14:creationId xmlns:p14="http://schemas.microsoft.com/office/powerpoint/2010/main" val="234987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Универсальный программируемый контроллер ПЛК </a:t>
            </a:r>
            <a:r>
              <a:rPr lang="en-US" b="1" dirty="0">
                <a:solidFill>
                  <a:schemeClr val="accent1"/>
                </a:solidFill>
              </a:rPr>
              <a:t>Saturn-PLC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7957" y="2002852"/>
            <a:ext cx="4555067" cy="4693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Контроллер </a:t>
            </a:r>
            <a:r>
              <a:rPr lang="en-US" sz="1800" dirty="0"/>
              <a:t>Saturn-PLC</a:t>
            </a:r>
            <a:r>
              <a:rPr lang="ru-RU" sz="1800" dirty="0"/>
              <a:t> предназначен для создания систем автоматизированного управления технологическим оборудованием, в том числе для поддержания температуры воды в контуре отопления в соответствии с отопительным графиком, поддержания температуры воды в контуре ГВС посредством регулирующего клапана, температуры воздуха в системе приточной вентиляции с водяным калорифером, управления циркуляционными насосами, контроля температуры и давления воды, а также дальнейшей передачи данных на верхний уровень систем диспетчеризации по проводным сетям Ethernet.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438172"/>
              </p:ext>
            </p:extLst>
          </p:nvPr>
        </p:nvGraphicFramePr>
        <p:xfrm>
          <a:off x="2482514" y="2002852"/>
          <a:ext cx="3783683" cy="4508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4771080" imgH="5685480" progId="CorelPHOTOPAINT.Image.20">
                  <p:embed/>
                </p:oleObj>
              </mc:Choice>
              <mc:Fallback>
                <p:oleObj name="PHOTO-PAINT" r:id="rId2" imgW="4771080" imgH="5685480" progId="CorelPHOTOPAINT.Image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82514" y="2002852"/>
                        <a:ext cx="3783683" cy="4508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78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Универсальный программируемый контроллер ПЛК </a:t>
            </a:r>
            <a:r>
              <a:rPr lang="en-US" b="1" dirty="0">
                <a:solidFill>
                  <a:schemeClr val="accent1"/>
                </a:solidFill>
              </a:rPr>
              <a:t>Saturn-PLC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87" y="2057399"/>
            <a:ext cx="10018713" cy="419100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Основные возможности контроллера в режиме ПЛК:</a:t>
            </a:r>
            <a:br>
              <a:rPr lang="ru-RU" dirty="0"/>
            </a:br>
            <a:r>
              <a:rPr lang="ru-RU" dirty="0"/>
              <a:t>Широкий набор поддерживаемых операций:</a:t>
            </a:r>
          </a:p>
          <a:p>
            <a:r>
              <a:rPr lang="ru-RU" dirty="0"/>
              <a:t>логические, арифметические и битовые операции;</a:t>
            </a:r>
          </a:p>
          <a:p>
            <a:r>
              <a:rPr lang="ru-RU" dirty="0"/>
              <a:t>операции сравнения, вычисления минимума и максимума, абсолютного значения и ограничения значения сигнала;</a:t>
            </a:r>
          </a:p>
          <a:p>
            <a:r>
              <a:rPr lang="ru-RU" dirty="0"/>
              <a:t>несколько разновидностей триггеров, счетчик импульсов;</a:t>
            </a:r>
          </a:p>
          <a:p>
            <a:r>
              <a:rPr lang="ru-RU" dirty="0"/>
              <a:t>операции интегрирования и регулирования с обратной связью.</a:t>
            </a:r>
          </a:p>
          <a:p>
            <a:r>
              <a:rPr lang="ru-RU" dirty="0"/>
              <a:t>Доступ ко всем входам и выходам контроллера из записанной программы</a:t>
            </a:r>
          </a:p>
          <a:p>
            <a:r>
              <a:rPr lang="ru-RU" dirty="0"/>
              <a:t>Возможность изменения значений </a:t>
            </a:r>
            <a:r>
              <a:rPr lang="ru-RU" dirty="0" err="1"/>
              <a:t>уставок</a:t>
            </a:r>
            <a:r>
              <a:rPr lang="ru-RU" dirty="0"/>
              <a:t> при помощи кнопок и экрана контроллера</a:t>
            </a:r>
          </a:p>
          <a:p>
            <a:r>
              <a:rPr lang="ru-RU" dirty="0"/>
              <a:t>Сохранение текущего состояния схемы при отключении питания</a:t>
            </a:r>
          </a:p>
          <a:p>
            <a:r>
              <a:rPr lang="ru-RU" dirty="0"/>
              <a:t>Совместная работа нескольких контроллеров, объединенных через интерфейс Ethernet</a:t>
            </a:r>
          </a:p>
          <a:p>
            <a:r>
              <a:rPr lang="ru-RU" dirty="0"/>
              <a:t>Поддержка чтения и установки значений точек контроллера через протокол </a:t>
            </a:r>
            <a:r>
              <a:rPr lang="ru-RU" dirty="0" err="1"/>
              <a:t>Modbus</a:t>
            </a:r>
            <a:endParaRPr lang="ru-RU" dirty="0"/>
          </a:p>
          <a:p>
            <a:r>
              <a:rPr lang="ru-RU" dirty="0"/>
              <a:t>Высокое быстродействие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366102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Режим «Электронный регулятор температуры»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799" y="2666999"/>
            <a:ext cx="4780490" cy="3937001"/>
          </a:xfrm>
        </p:spPr>
        <p:txBody>
          <a:bodyPr>
            <a:normAutofit/>
          </a:bodyPr>
          <a:lstStyle/>
          <a:p>
            <a:r>
              <a:rPr lang="ru-RU" sz="1800" dirty="0"/>
              <a:t>Контроллер содержит два независимых канала регулирования температуры. Каждый из каналов может работать в режиме «Отопление», «ГВС» и «Вентиляция». В этом режиме есть готовые предустановки под типовые схемы теплоснабжения: </a:t>
            </a:r>
            <a:br>
              <a:rPr lang="ru-RU" sz="1800" dirty="0"/>
            </a:br>
            <a:r>
              <a:rPr lang="ru-RU" sz="1800" dirty="0"/>
              <a:t> Независимая система отопления</a:t>
            </a:r>
          </a:p>
          <a:p>
            <a:r>
              <a:rPr lang="ru-RU" sz="1800" dirty="0"/>
              <a:t> Зависимая система отопления</a:t>
            </a:r>
          </a:p>
          <a:p>
            <a:r>
              <a:rPr lang="ru-RU" sz="1800" dirty="0"/>
              <a:t> ГВС</a:t>
            </a:r>
          </a:p>
          <a:p>
            <a:r>
              <a:rPr lang="ru-RU" sz="1800" dirty="0"/>
              <a:t> Вентиляция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1" y="2666999"/>
            <a:ext cx="5504871" cy="31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5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Режим работы – «Насосная станция».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9732" y="1676400"/>
            <a:ext cx="4142579" cy="4461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Контроллер содержит электронный регулятор, управляющий преобразователями частоты вращения насосов с целью поддержания требуемого давления или температуры на выходе насосов. Регулирование производится по величине давления или температуре воды в подающем трубопроводе или по температуре воды в обратном трубопроводе или по перепаду давления или температуры в контуре потребителя.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44" y="2379134"/>
            <a:ext cx="3989355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9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644" y="753534"/>
            <a:ext cx="10018713" cy="1752599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Режим работы – «Универсальный, свободно-программируемый контроллер»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Контроллер может работать как программируемый логический контроллер (ПЛК). В этом режиме контроллер работает в соответствии с программой, предварительно загруженной пользователем по интерфейсу USB. Программа составляется пользователем на языке FBD (язык функциональных диаграмм) в соответствии со стандартом IEC 61131-3. Программирование осуществляется с помощью специализированного программного обеспечения «Редактор функциональных схем» версии 1.2 и выше.</a:t>
            </a:r>
          </a:p>
        </p:txBody>
      </p:sp>
    </p:spTree>
    <p:extLst>
      <p:ext uri="{BB962C8B-B14F-4D97-AF65-F5344CB8AC3E}">
        <p14:creationId xmlns:p14="http://schemas.microsoft.com/office/powerpoint/2010/main" val="379919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cap="all" dirty="0"/>
              <a:t>ОДНОВРЕМЕННОЕ УПРАВЛЕНИЕ ДВУМЯ КОНТУРАМИ ТЕПЛОСНАБЖЕНИЯ</a:t>
            </a:r>
          </a:p>
          <a:p>
            <a:pPr marL="0" indent="0">
              <a:buNone/>
            </a:pPr>
            <a:r>
              <a:rPr lang="ru-RU" sz="1900" dirty="0"/>
              <a:t>Контроллер </a:t>
            </a:r>
            <a:r>
              <a:rPr lang="en-US" sz="1900" dirty="0"/>
              <a:t>Saturn-PLC</a:t>
            </a:r>
            <a:r>
              <a:rPr lang="ru-RU" sz="1900" dirty="0"/>
              <a:t> управляет двумя контурами теплоснабжения, такими как системы централизованного или индивидуального отопления и горячего водоснабжения, смесительные узлы и установки приточной вентиляции с водяным подогревом. Управление каждым контуром включает в себя автоматическое поддержание комфортной температуры (погодное регулирование), управления циркуляционными и подпиточными насосами с автоматическим их переключением и резервированием.</a:t>
            </a:r>
            <a:endParaRPr lang="ru-RU" sz="1900" b="1" cap="all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Преимущества контроллера </a:t>
            </a:r>
            <a:r>
              <a:rPr lang="en-US" b="1" dirty="0">
                <a:solidFill>
                  <a:schemeClr val="accent1"/>
                </a:solidFill>
              </a:rPr>
              <a:t>Saturn-PLC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7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3777" y="995340"/>
            <a:ext cx="10018713" cy="3124201"/>
          </a:xfrm>
        </p:spPr>
        <p:txBody>
          <a:bodyPr>
            <a:normAutofit/>
          </a:bodyPr>
          <a:lstStyle/>
          <a:p>
            <a:r>
              <a:rPr lang="ru-RU" b="1" cap="all" dirty="0"/>
              <a:t>ОСНОВНЫЕ АЛГОРИТМЫ ВСТРОЕНЫ В ПРОГРАММНОЕ ОБЕСПЕЧЕНИЕ КОНТРОЛЛЕРА</a:t>
            </a:r>
          </a:p>
          <a:p>
            <a:pPr marL="0" indent="0">
              <a:buNone/>
            </a:pPr>
            <a:r>
              <a:rPr lang="ru-RU" sz="1800" dirty="0"/>
              <a:t>Нет необходимости приобретения дополнительных ключей или карт памяти, контроллер готов к работе сразу после приобретения и установки на объекте.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873776" y="3612047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all" dirty="0"/>
              <a:t>ЭФФЕКТИВНОСТЬ ПРИ МОНТАЖЕ, ЭКСПЛУАТАЦИИ И ОБСЛУЖИВАНИИ</a:t>
            </a:r>
          </a:p>
          <a:p>
            <a:pPr marL="0" indent="0">
              <a:buNone/>
            </a:pPr>
            <a:r>
              <a:rPr lang="ru-RU" sz="2100" dirty="0"/>
              <a:t>Наладчик контролирует правильность подключения и исправность оборудования теплового узла непосредственно на цветном дисплее контроллера. Электронный журнал событий позволит оперативно выявить и устранить отклонения в работе оборудования тепловых узлов. Подключение через USB позволит выполнить первоначальную настройку и проверку подключения КИП при помощи переносного компьютера еще до подачи основного электропитания! Использование "разрывных" винтовых </a:t>
            </a:r>
            <a:r>
              <a:rPr lang="ru-RU" sz="2100" dirty="0" err="1"/>
              <a:t>клеммных</a:t>
            </a:r>
            <a:r>
              <a:rPr lang="ru-RU" sz="2100" dirty="0"/>
              <a:t> соединений позволяет максимально быстро выполнить установку и снятие контроллера. Контроллер предусматривает варианты крепление как на стандартную DIN-рейку, так и непосредственный монтаж на панель шкафа.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85911" y="279400"/>
            <a:ext cx="10018713" cy="1752599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Преимущества контроллера </a:t>
            </a:r>
            <a:r>
              <a:rPr lang="en-US" b="1" dirty="0">
                <a:solidFill>
                  <a:schemeClr val="accent1"/>
                </a:solidFill>
              </a:rPr>
              <a:t>Saturn-PLC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5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6044" y="1384807"/>
            <a:ext cx="10018713" cy="3124201"/>
          </a:xfrm>
        </p:spPr>
        <p:txBody>
          <a:bodyPr>
            <a:normAutofit/>
          </a:bodyPr>
          <a:lstStyle/>
          <a:p>
            <a:r>
              <a:rPr lang="ru-RU" b="1" cap="all" dirty="0"/>
              <a:t>ПОДДЕРЖКА ШИРОКОГО СПЕКТРА ДАТЧИКОВ И ИСПОЛНИТЕЛЬНЫХ МЕХАНИЗМОВ </a:t>
            </a:r>
          </a:p>
          <a:p>
            <a:pPr marL="0" indent="0">
              <a:buNone/>
            </a:pPr>
            <a:r>
              <a:rPr lang="ru-RU" sz="1800" dirty="0"/>
              <a:t>Контроллер поддерживает подключение широко распространенных аналоговых и цифровых датчиков температуры типа </a:t>
            </a:r>
            <a:r>
              <a:rPr lang="ru-RU" sz="1800" dirty="0" err="1"/>
              <a:t>Pt</a:t>
            </a:r>
            <a:r>
              <a:rPr lang="ru-RU" sz="1800" dirty="0"/>
              <a:t>, П, </a:t>
            </a:r>
            <a:r>
              <a:rPr lang="ru-RU" sz="1800" dirty="0" err="1"/>
              <a:t>Ni</a:t>
            </a:r>
            <a:r>
              <a:rPr lang="ru-RU" sz="1800" dirty="0"/>
              <a:t>, NTC, DS18B20 и датчиков давления с сигналами 0..10В или 4..20 мА. Контроллер работает с запорно-регулирующими клапанами как с дискретным, так и с широко распространенными в системах вентиляции пропорциональным аналоговым управлением.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806043" y="3933274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cap="all" dirty="0"/>
              <a:t>ВЫСОКАЯ НАДЕЖНОСТЬ И БЕЗОТКАЗНОСТЬ</a:t>
            </a:r>
          </a:p>
          <a:p>
            <a:pPr marL="0" indent="0">
              <a:buNone/>
            </a:pPr>
            <a:r>
              <a:rPr lang="ru-RU" sz="1900" dirty="0"/>
              <a:t>Надежность работы достигается применением электронных твердотельных реле без механических контактов и оригинальных решений по защите выходных сигналов контроллера от токов короткого замыкания, в том числе от замыканий в цепях управления нагрузкой ~220В. Выходы </a:t>
            </a:r>
            <a:r>
              <a:rPr lang="en-US" sz="1900" dirty="0"/>
              <a:t>Saturn-PLC</a:t>
            </a:r>
            <a:r>
              <a:rPr lang="ru-RU" sz="1900" dirty="0"/>
              <a:t> управляют дискретными запорно-регулирующими клапанами напрямую, без использования промежуточных реле. Электропитание контроллера </a:t>
            </a:r>
            <a:r>
              <a:rPr lang="en-US" sz="1900" dirty="0"/>
              <a:t>Saturn-PLC</a:t>
            </a:r>
            <a:r>
              <a:rPr lang="ru-RU" sz="1900" dirty="0"/>
              <a:t> может быть выполнено как от напряжения 220В, так и от безопасного источника 24В.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85911" y="279400"/>
            <a:ext cx="10018713" cy="1752599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Преимущества контроллера </a:t>
            </a:r>
            <a:r>
              <a:rPr lang="en-US" b="1" dirty="0">
                <a:solidFill>
                  <a:schemeClr val="accent1"/>
                </a:solidFill>
              </a:rPr>
              <a:t>Saturn-PLC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92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1283</TotalTime>
  <Words>999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Corbel</vt:lpstr>
      <vt:lpstr>Wingdings 3</vt:lpstr>
      <vt:lpstr>Параллакс</vt:lpstr>
      <vt:lpstr>PHOTO-PAINT</vt:lpstr>
      <vt:lpstr>Saturn-PLC</vt:lpstr>
      <vt:lpstr>Универсальный программируемый контроллер ПЛК Saturn-PLC </vt:lpstr>
      <vt:lpstr>Универсальный программируемый контроллер ПЛК Saturn-PLC </vt:lpstr>
      <vt:lpstr>Режим «Электронный регулятор температуры»</vt:lpstr>
      <vt:lpstr>Режим работы – «Насосная станция». </vt:lpstr>
      <vt:lpstr>Режим работы – «Универсальный, свободно-программируемый контроллер» </vt:lpstr>
      <vt:lpstr>Преимущества контроллера Saturn-PLC </vt:lpstr>
      <vt:lpstr>Преимущества контроллера Saturn-PLC </vt:lpstr>
      <vt:lpstr>Преимущества контроллера Saturn-PLC </vt:lpstr>
      <vt:lpstr>Преимущества контроллера Saturn-PLC </vt:lpstr>
      <vt:lpstr>Редактор схем FBD2 для Saturn-PLC </vt:lpstr>
      <vt:lpstr>Контакты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САТ-500</dc:title>
  <dc:creator>UK</dc:creator>
  <cp:lastModifiedBy>UK</cp:lastModifiedBy>
  <cp:revision>12</cp:revision>
  <dcterms:created xsi:type="dcterms:W3CDTF">2019-05-15T10:06:37Z</dcterms:created>
  <dcterms:modified xsi:type="dcterms:W3CDTF">2023-02-10T08:32:06Z</dcterms:modified>
</cp:coreProperties>
</file>